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10287000" cx="18288000"/>
  <p:notesSz cx="6858000" cy="9144000"/>
  <p:embeddedFontLst>
    <p:embeddedFont>
      <p:font typeface="Open Sans"/>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OpenSans-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penSans-italic.fntdata"/><Relationship Id="rId6" Type="http://schemas.openxmlformats.org/officeDocument/2006/relationships/slide" Target="slides/slide1.xml"/><Relationship Id="rId18" Type="http://schemas.openxmlformats.org/officeDocument/2006/relationships/font" Target="fonts/OpenSans-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a6e25af6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5a6e25af62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a6e25af6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5a6e25af62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a6e25af6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5a6e25af62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hyperlink" Target="http://landregistry.data.gov.uk/" TargetMode="External"/><Relationship Id="rId9" Type="http://schemas.openxmlformats.org/officeDocument/2006/relationships/hyperlink" Target="https://foursquare.com/" TargetMode="External"/><Relationship Id="rId5" Type="http://schemas.openxmlformats.org/officeDocument/2006/relationships/hyperlink" Target="http://landregistry.data.gov.uk/" TargetMode="External"/><Relationship Id="rId6" Type="http://schemas.openxmlformats.org/officeDocument/2006/relationships/hyperlink" Target="http://landregistry.data.gov.uk/" TargetMode="External"/><Relationship Id="rId7" Type="http://schemas.openxmlformats.org/officeDocument/2006/relationships/hyperlink" Target="https://foursquare.com/" TargetMode="External"/><Relationship Id="rId8" Type="http://schemas.openxmlformats.org/officeDocument/2006/relationships/hyperlink" Target="https://foursquar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3" name="Shape 83"/>
        <p:cNvGrpSpPr/>
        <p:nvPr/>
      </p:nvGrpSpPr>
      <p:grpSpPr>
        <a:xfrm>
          <a:off x="0" y="0"/>
          <a:ext cx="0" cy="0"/>
          <a:chOff x="0" y="0"/>
          <a:chExt cx="0" cy="0"/>
        </a:xfrm>
      </p:grpSpPr>
      <p:grpSp>
        <p:nvGrpSpPr>
          <p:cNvPr id="84" name="Google Shape;84;p13"/>
          <p:cNvGrpSpPr/>
          <p:nvPr/>
        </p:nvGrpSpPr>
        <p:grpSpPr>
          <a:xfrm>
            <a:off x="1028700" y="3385620"/>
            <a:ext cx="14000707" cy="5901657"/>
            <a:chOff x="0" y="19050"/>
            <a:chExt cx="18667610" cy="7868877"/>
          </a:xfrm>
        </p:grpSpPr>
        <p:sp>
          <p:nvSpPr>
            <p:cNvPr id="85" name="Google Shape;85;p13"/>
            <p:cNvSpPr txBox="1"/>
            <p:nvPr/>
          </p:nvSpPr>
          <p:spPr>
            <a:xfrm>
              <a:off x="0" y="19050"/>
              <a:ext cx="17080620" cy="642366"/>
            </a:xfrm>
            <a:prstGeom prst="rect">
              <a:avLst/>
            </a:prstGeom>
            <a:noFill/>
            <a:ln>
              <a:noFill/>
            </a:ln>
          </p:spPr>
          <p:txBody>
            <a:bodyPr anchorCtr="0" anchor="t" bIns="0" lIns="0" spcFirstLastPara="1" rIns="0" wrap="square" tIns="0">
              <a:noAutofit/>
            </a:bodyPr>
            <a:lstStyle/>
            <a:p>
              <a:pPr indent="0" lvl="0" marL="0" marR="0" rtl="0" algn="l">
                <a:lnSpc>
                  <a:spcPct val="112969"/>
                </a:lnSpc>
                <a:spcBef>
                  <a:spcPts val="0"/>
                </a:spcBef>
                <a:spcAft>
                  <a:spcPts val="0"/>
                </a:spcAft>
                <a:buNone/>
              </a:pPr>
              <a:r>
                <a:t/>
              </a:r>
              <a:endParaRPr/>
            </a:p>
            <a:p>
              <a:pPr indent="0" lvl="0" marL="0" marR="0" rtl="0" algn="l">
                <a:lnSpc>
                  <a:spcPct val="112969"/>
                </a:lnSpc>
                <a:spcBef>
                  <a:spcPts val="0"/>
                </a:spcBef>
                <a:spcAft>
                  <a:spcPts val="0"/>
                </a:spcAft>
                <a:buNone/>
              </a:pPr>
              <a:r>
                <a:t/>
              </a:r>
              <a:endParaRPr/>
            </a:p>
          </p:txBody>
        </p:sp>
        <p:sp>
          <p:nvSpPr>
            <p:cNvPr id="86" name="Google Shape;86;p13"/>
            <p:cNvSpPr txBox="1"/>
            <p:nvPr/>
          </p:nvSpPr>
          <p:spPr>
            <a:xfrm>
              <a:off x="0" y="1270064"/>
              <a:ext cx="18667610" cy="4685877"/>
            </a:xfrm>
            <a:prstGeom prst="rect">
              <a:avLst/>
            </a:prstGeom>
            <a:noFill/>
            <a:ln>
              <a:noFill/>
            </a:ln>
          </p:spPr>
          <p:txBody>
            <a:bodyPr anchorCtr="0" anchor="t" bIns="0" lIns="0" spcFirstLastPara="1" rIns="0" wrap="square" tIns="0">
              <a:noAutofit/>
            </a:bodyPr>
            <a:lstStyle/>
            <a:p>
              <a:pPr indent="0" lvl="0" marL="0" marR="0" rtl="0" algn="l">
                <a:lnSpc>
                  <a:spcPct val="103000"/>
                </a:lnSpc>
                <a:spcBef>
                  <a:spcPts val="0"/>
                </a:spcBef>
                <a:spcAft>
                  <a:spcPts val="0"/>
                </a:spcAft>
                <a:buClr>
                  <a:schemeClr val="dk1"/>
                </a:buClr>
                <a:buSzPts val="1100"/>
                <a:buFont typeface="Arial"/>
                <a:buNone/>
              </a:pPr>
              <a:r>
                <a:rPr b="1" lang="en-US" sz="9600">
                  <a:solidFill>
                    <a:schemeClr val="lt1"/>
                  </a:solidFill>
                  <a:highlight>
                    <a:srgbClr val="000000"/>
                  </a:highlight>
                  <a:latin typeface="Times New Roman"/>
                  <a:ea typeface="Times New Roman"/>
                  <a:cs typeface="Times New Roman"/>
                  <a:sym typeface="Times New Roman"/>
                </a:rPr>
                <a:t> The Battle of the Neighborhoods </a:t>
              </a:r>
              <a:endParaRPr b="1" sz="9600">
                <a:solidFill>
                  <a:schemeClr val="lt1"/>
                </a:solidFill>
                <a:highlight>
                  <a:srgbClr val="000000"/>
                </a:highlight>
                <a:latin typeface="Times New Roman"/>
                <a:ea typeface="Times New Roman"/>
                <a:cs typeface="Times New Roman"/>
                <a:sym typeface="Times New Roman"/>
              </a:endParaRPr>
            </a:p>
            <a:p>
              <a:pPr indent="0" lvl="0" marL="0" marR="0" rtl="0" algn="l">
                <a:lnSpc>
                  <a:spcPct val="103000"/>
                </a:lnSpc>
                <a:spcBef>
                  <a:spcPts val="0"/>
                </a:spcBef>
                <a:spcAft>
                  <a:spcPts val="0"/>
                </a:spcAft>
                <a:buNone/>
              </a:pPr>
              <a:r>
                <a:t/>
              </a:r>
              <a:endParaRPr b="1" sz="13000">
                <a:solidFill>
                  <a:srgbClr val="FFFFFF"/>
                </a:solidFill>
                <a:latin typeface="Open Sans"/>
                <a:ea typeface="Open Sans"/>
                <a:cs typeface="Open Sans"/>
                <a:sym typeface="Open Sans"/>
              </a:endParaRPr>
            </a:p>
          </p:txBody>
        </p:sp>
        <p:sp>
          <p:nvSpPr>
            <p:cNvPr id="87" name="Google Shape;87;p13"/>
            <p:cNvSpPr txBox="1"/>
            <p:nvPr/>
          </p:nvSpPr>
          <p:spPr>
            <a:xfrm>
              <a:off x="0" y="6297888"/>
              <a:ext cx="17080622" cy="66675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t/>
              </a:r>
              <a:endParaRPr/>
            </a:p>
          </p:txBody>
        </p:sp>
        <p:sp>
          <p:nvSpPr>
            <p:cNvPr id="88" name="Google Shape;88;p13"/>
            <p:cNvSpPr/>
            <p:nvPr/>
          </p:nvSpPr>
          <p:spPr>
            <a:xfrm>
              <a:off x="0" y="7656137"/>
              <a:ext cx="2979261" cy="23179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54" name="Shape 154"/>
        <p:cNvGrpSpPr/>
        <p:nvPr/>
      </p:nvGrpSpPr>
      <p:grpSpPr>
        <a:xfrm>
          <a:off x="0" y="0"/>
          <a:ext cx="0" cy="0"/>
          <a:chOff x="0" y="0"/>
          <a:chExt cx="0" cy="0"/>
        </a:xfrm>
      </p:grpSpPr>
      <p:sp>
        <p:nvSpPr>
          <p:cNvPr id="155" name="Google Shape;155;p22"/>
          <p:cNvSpPr txBox="1"/>
          <p:nvPr/>
        </p:nvSpPr>
        <p:spPr>
          <a:xfrm>
            <a:off x="1028700" y="1019175"/>
            <a:ext cx="16132200" cy="10668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lang="en-US" sz="7000">
                <a:solidFill>
                  <a:srgbClr val="FFFFFF"/>
                </a:solidFill>
                <a:latin typeface="Times New Roman"/>
                <a:ea typeface="Times New Roman"/>
                <a:cs typeface="Times New Roman"/>
                <a:sym typeface="Times New Roman"/>
              </a:rPr>
              <a:t>Conclusion:</a:t>
            </a:r>
            <a:endParaRPr b="1">
              <a:latin typeface="Times New Roman"/>
              <a:ea typeface="Times New Roman"/>
              <a:cs typeface="Times New Roman"/>
              <a:sym typeface="Times New Roman"/>
            </a:endParaRPr>
          </a:p>
        </p:txBody>
      </p:sp>
      <p:pic>
        <p:nvPicPr>
          <p:cNvPr id="156" name="Google Shape;156;p22"/>
          <p:cNvPicPr preferRelativeResize="0"/>
          <p:nvPr/>
        </p:nvPicPr>
        <p:blipFill rotWithShape="1">
          <a:blip r:embed="rId3">
            <a:alphaModFix amt="40000"/>
          </a:blip>
          <a:srcRect b="15789" l="32695" r="12930" t="23483"/>
          <a:stretch/>
        </p:blipFill>
        <p:spPr>
          <a:xfrm>
            <a:off x="-544607" y="4718501"/>
            <a:ext cx="7291391" cy="6107798"/>
          </a:xfrm>
          <a:prstGeom prst="rect">
            <a:avLst/>
          </a:prstGeom>
          <a:noFill/>
          <a:ln>
            <a:noFill/>
          </a:ln>
        </p:spPr>
      </p:pic>
      <p:sp>
        <p:nvSpPr>
          <p:cNvPr id="157" name="Google Shape;157;p22"/>
          <p:cNvSpPr txBox="1"/>
          <p:nvPr/>
        </p:nvSpPr>
        <p:spPr>
          <a:xfrm>
            <a:off x="7133700" y="480175"/>
            <a:ext cx="10855500" cy="95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 </a:t>
            </a:r>
            <a:r>
              <a:rPr lang="en-US" sz="3600">
                <a:solidFill>
                  <a:schemeClr val="lt2"/>
                </a:solidFill>
                <a:latin typeface="Times New Roman"/>
                <a:ea typeface="Times New Roman"/>
                <a:cs typeface="Times New Roman"/>
                <a:sym typeface="Times New Roman"/>
              </a:rPr>
              <a:t>           The decision of a buyer is influenced by the familial needs, personal biases. So, based upon the findings summarized in the results and discussion sections, following conclusions can be made:</a:t>
            </a:r>
            <a:endParaRPr sz="3600">
              <a:solidFill>
                <a:schemeClr val="lt2"/>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3600">
                <a:solidFill>
                  <a:schemeClr val="lt2"/>
                </a:solidFill>
                <a:latin typeface="Times New Roman"/>
                <a:ea typeface="Times New Roman"/>
                <a:cs typeface="Times New Roman"/>
                <a:sym typeface="Times New Roman"/>
              </a:rPr>
              <a:t>·      While making recommendations to a prospective client, it is imperative to know his/ her immediate needs and requirements besides the budget. This would help to catch his/ her attention.</a:t>
            </a:r>
            <a:endParaRPr sz="3600">
              <a:solidFill>
                <a:schemeClr val="lt2"/>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3600">
                <a:solidFill>
                  <a:schemeClr val="lt2"/>
                </a:solidFill>
                <a:latin typeface="Times New Roman"/>
                <a:ea typeface="Times New Roman"/>
                <a:cs typeface="Times New Roman"/>
                <a:sym typeface="Times New Roman"/>
              </a:rPr>
              <a:t>·      Knowledge about the most recent market prices can be very helpful for the client and can help him take a decision. </a:t>
            </a:r>
            <a:endParaRPr sz="3600">
              <a:solidFill>
                <a:schemeClr val="lt2"/>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61" name="Shape 161"/>
        <p:cNvGrpSpPr/>
        <p:nvPr/>
      </p:nvGrpSpPr>
      <p:grpSpPr>
        <a:xfrm>
          <a:off x="0" y="0"/>
          <a:ext cx="0" cy="0"/>
          <a:chOff x="0" y="0"/>
          <a:chExt cx="0" cy="0"/>
        </a:xfrm>
      </p:grpSpPr>
      <p:sp>
        <p:nvSpPr>
          <p:cNvPr id="162" name="Google Shape;162;p23"/>
          <p:cNvSpPr txBox="1"/>
          <p:nvPr/>
        </p:nvSpPr>
        <p:spPr>
          <a:xfrm>
            <a:off x="1028700" y="1019175"/>
            <a:ext cx="16132200" cy="78204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lang="en-US" sz="7000">
                <a:solidFill>
                  <a:srgbClr val="FFFFFF"/>
                </a:solidFill>
                <a:latin typeface="Open Sans"/>
                <a:ea typeface="Open Sans"/>
                <a:cs typeface="Open Sans"/>
                <a:sym typeface="Open Sans"/>
              </a:rPr>
              <a:t>                       </a:t>
            </a:r>
            <a:endParaRPr b="1" sz="7000">
              <a:solidFill>
                <a:srgbClr val="FFFFFF"/>
              </a:solidFill>
              <a:latin typeface="Open Sans"/>
              <a:ea typeface="Open Sans"/>
              <a:cs typeface="Open Sans"/>
              <a:sym typeface="Open Sans"/>
            </a:endParaRPr>
          </a:p>
          <a:p>
            <a:pPr indent="0" lvl="0" marL="0" marR="0" rtl="0" algn="l">
              <a:lnSpc>
                <a:spcPct val="120000"/>
              </a:lnSpc>
              <a:spcBef>
                <a:spcPts val="0"/>
              </a:spcBef>
              <a:spcAft>
                <a:spcPts val="0"/>
              </a:spcAft>
              <a:buNone/>
            </a:pPr>
            <a:r>
              <a:t/>
            </a:r>
            <a:endParaRPr b="1" sz="7000">
              <a:solidFill>
                <a:srgbClr val="FFFFFF"/>
              </a:solidFill>
              <a:latin typeface="Open Sans"/>
              <a:ea typeface="Open Sans"/>
              <a:cs typeface="Open Sans"/>
              <a:sym typeface="Open Sans"/>
            </a:endParaRPr>
          </a:p>
          <a:p>
            <a:pPr indent="0" lvl="0" marL="0" marR="0" rtl="0" algn="l">
              <a:lnSpc>
                <a:spcPct val="120000"/>
              </a:lnSpc>
              <a:spcBef>
                <a:spcPts val="0"/>
              </a:spcBef>
              <a:spcAft>
                <a:spcPts val="0"/>
              </a:spcAft>
              <a:buNone/>
            </a:pPr>
            <a:r>
              <a:t/>
            </a:r>
            <a:endParaRPr b="1" sz="7000">
              <a:solidFill>
                <a:srgbClr val="FFFFFF"/>
              </a:solidFill>
              <a:latin typeface="Open Sans"/>
              <a:ea typeface="Open Sans"/>
              <a:cs typeface="Open Sans"/>
              <a:sym typeface="Open Sans"/>
            </a:endParaRPr>
          </a:p>
          <a:p>
            <a:pPr indent="0" lvl="0" marL="0" marR="0" rtl="0" algn="l">
              <a:lnSpc>
                <a:spcPct val="120000"/>
              </a:lnSpc>
              <a:spcBef>
                <a:spcPts val="0"/>
              </a:spcBef>
              <a:spcAft>
                <a:spcPts val="0"/>
              </a:spcAft>
              <a:buNone/>
            </a:pPr>
            <a:r>
              <a:rPr b="1" lang="en-US" sz="7000">
                <a:solidFill>
                  <a:srgbClr val="FFFFFF"/>
                </a:solidFill>
                <a:latin typeface="Open Sans"/>
                <a:ea typeface="Open Sans"/>
                <a:cs typeface="Open Sans"/>
                <a:sym typeface="Open Sans"/>
              </a:rPr>
              <a:t>                       Thank you</a:t>
            </a:r>
            <a:endParaRPr/>
          </a:p>
        </p:txBody>
      </p:sp>
      <p:pic>
        <p:nvPicPr>
          <p:cNvPr id="163" name="Google Shape;163;p23"/>
          <p:cNvPicPr preferRelativeResize="0"/>
          <p:nvPr/>
        </p:nvPicPr>
        <p:blipFill rotWithShape="1">
          <a:blip r:embed="rId3">
            <a:alphaModFix amt="40000"/>
          </a:blip>
          <a:srcRect b="15789" l="32695" r="12930" t="23483"/>
          <a:stretch/>
        </p:blipFill>
        <p:spPr>
          <a:xfrm>
            <a:off x="-544607" y="4718501"/>
            <a:ext cx="7291391" cy="6107798"/>
          </a:xfrm>
          <a:prstGeom prst="rect">
            <a:avLst/>
          </a:prstGeom>
          <a:noFill/>
          <a:ln>
            <a:noFill/>
          </a:ln>
        </p:spPr>
      </p:pic>
      <p:sp>
        <p:nvSpPr>
          <p:cNvPr id="164" name="Google Shape;164;p23"/>
          <p:cNvSpPr/>
          <p:nvPr/>
        </p:nvSpPr>
        <p:spPr>
          <a:xfrm>
            <a:off x="5629550" y="6022275"/>
            <a:ext cx="5975700" cy="28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grpSp>
        <p:nvGrpSpPr>
          <p:cNvPr id="93" name="Google Shape;93;p14"/>
          <p:cNvGrpSpPr/>
          <p:nvPr/>
        </p:nvGrpSpPr>
        <p:grpSpPr>
          <a:xfrm>
            <a:off x="1028703" y="1021556"/>
            <a:ext cx="9912712" cy="1994056"/>
            <a:chOff x="0" y="-9525"/>
            <a:chExt cx="13216949" cy="2658741"/>
          </a:xfrm>
        </p:grpSpPr>
        <p:sp>
          <p:nvSpPr>
            <p:cNvPr id="94" name="Google Shape;94;p14"/>
            <p:cNvSpPr txBox="1"/>
            <p:nvPr/>
          </p:nvSpPr>
          <p:spPr>
            <a:xfrm>
              <a:off x="0" y="-9525"/>
              <a:ext cx="13216946" cy="1419225"/>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i="0" lang="en-US" sz="7000" u="none" cap="none" strike="noStrike">
                  <a:solidFill>
                    <a:srgbClr val="000000"/>
                  </a:solidFill>
                  <a:latin typeface="Open Sans"/>
                  <a:ea typeface="Open Sans"/>
                  <a:cs typeface="Open Sans"/>
                  <a:sym typeface="Open Sans"/>
                </a:rPr>
                <a:t>Presentation Outline</a:t>
              </a:r>
              <a:endParaRPr/>
            </a:p>
          </p:txBody>
        </p:sp>
        <p:sp>
          <p:nvSpPr>
            <p:cNvPr id="95" name="Google Shape;95;p14"/>
            <p:cNvSpPr txBox="1"/>
            <p:nvPr/>
          </p:nvSpPr>
          <p:spPr>
            <a:xfrm>
              <a:off x="0" y="1887216"/>
              <a:ext cx="13216949" cy="762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i="0" lang="en-US" sz="3800" u="none" cap="none" strike="noStrike">
                  <a:solidFill>
                    <a:srgbClr val="000000"/>
                  </a:solidFill>
                  <a:latin typeface="Open Sans"/>
                  <a:ea typeface="Open Sans"/>
                  <a:cs typeface="Open Sans"/>
                  <a:sym typeface="Open Sans"/>
                </a:rPr>
                <a:t>TODAY'S DISCUSSION</a:t>
              </a:r>
              <a:endParaRPr/>
            </a:p>
          </p:txBody>
        </p:sp>
      </p:grpSp>
      <p:sp>
        <p:nvSpPr>
          <p:cNvPr id="96" name="Google Shape;96;p14"/>
          <p:cNvSpPr txBox="1"/>
          <p:nvPr/>
        </p:nvSpPr>
        <p:spPr>
          <a:xfrm>
            <a:off x="1028700" y="3429000"/>
            <a:ext cx="9912600" cy="5829300"/>
          </a:xfrm>
          <a:prstGeom prst="rect">
            <a:avLst/>
          </a:prstGeom>
          <a:noFill/>
          <a:ln>
            <a:noFill/>
          </a:ln>
        </p:spPr>
        <p:txBody>
          <a:bodyPr anchorCtr="0" anchor="t" bIns="0" lIns="0" spcFirstLastPara="1" rIns="0" wrap="square" tIns="0">
            <a:noAutofit/>
          </a:bodyPr>
          <a:lstStyle/>
          <a:p>
            <a:pPr indent="-457200" lvl="0" marL="457200" rtl="0" algn="l">
              <a:lnSpc>
                <a:spcPct val="150000"/>
              </a:lnSpc>
              <a:spcBef>
                <a:spcPts val="0"/>
              </a:spcBef>
              <a:spcAft>
                <a:spcPts val="0"/>
              </a:spcAft>
              <a:buSzPts val="3600"/>
              <a:buFont typeface="Times New Roman"/>
              <a:buChar char="●"/>
            </a:pPr>
            <a:r>
              <a:rPr b="1" lang="en-US" sz="3600">
                <a:solidFill>
                  <a:schemeClr val="dk1"/>
                </a:solidFill>
                <a:latin typeface="Times New Roman"/>
                <a:ea typeface="Times New Roman"/>
                <a:cs typeface="Times New Roman"/>
                <a:sym typeface="Times New Roman"/>
              </a:rPr>
              <a:t>Business problem</a:t>
            </a:r>
            <a:endParaRPr b="1" sz="3600">
              <a:latin typeface="Times New Roman"/>
              <a:ea typeface="Times New Roman"/>
              <a:cs typeface="Times New Roman"/>
              <a:sym typeface="Times New Roman"/>
            </a:endParaRPr>
          </a:p>
          <a:p>
            <a:pPr indent="-457200" lvl="0" marL="457200" marR="0" rtl="0" algn="l">
              <a:lnSpc>
                <a:spcPct val="150000"/>
              </a:lnSpc>
              <a:spcBef>
                <a:spcPts val="0"/>
              </a:spcBef>
              <a:spcAft>
                <a:spcPts val="0"/>
              </a:spcAft>
              <a:buSzPts val="3600"/>
              <a:buFont typeface="Times New Roman"/>
              <a:buChar char="●"/>
            </a:pPr>
            <a:r>
              <a:rPr b="1" lang="en-US" sz="3600">
                <a:latin typeface="Times New Roman"/>
                <a:ea typeface="Times New Roman"/>
                <a:cs typeface="Times New Roman"/>
                <a:sym typeface="Times New Roman"/>
              </a:rPr>
              <a:t>Data</a:t>
            </a:r>
            <a:endParaRPr b="1" sz="3600">
              <a:latin typeface="Times New Roman"/>
              <a:ea typeface="Times New Roman"/>
              <a:cs typeface="Times New Roman"/>
              <a:sym typeface="Times New Roman"/>
            </a:endParaRPr>
          </a:p>
          <a:p>
            <a:pPr indent="-457200" lvl="0" marL="457200" marR="0" rtl="0" algn="l">
              <a:lnSpc>
                <a:spcPct val="150000"/>
              </a:lnSpc>
              <a:spcBef>
                <a:spcPts val="0"/>
              </a:spcBef>
              <a:spcAft>
                <a:spcPts val="0"/>
              </a:spcAft>
              <a:buSzPts val="3600"/>
              <a:buFont typeface="Times New Roman"/>
              <a:buChar char="●"/>
            </a:pPr>
            <a:r>
              <a:rPr b="1" lang="en-US" sz="3600">
                <a:latin typeface="Times New Roman"/>
                <a:ea typeface="Times New Roman"/>
                <a:cs typeface="Times New Roman"/>
                <a:sym typeface="Times New Roman"/>
              </a:rPr>
              <a:t>Methodology</a:t>
            </a:r>
            <a:endParaRPr b="1" sz="3600">
              <a:latin typeface="Times New Roman"/>
              <a:ea typeface="Times New Roman"/>
              <a:cs typeface="Times New Roman"/>
              <a:sym typeface="Times New Roman"/>
            </a:endParaRPr>
          </a:p>
          <a:p>
            <a:pPr indent="-457200" lvl="0" marL="457200" marR="0" rtl="0" algn="l">
              <a:lnSpc>
                <a:spcPct val="150000"/>
              </a:lnSpc>
              <a:spcBef>
                <a:spcPts val="0"/>
              </a:spcBef>
              <a:spcAft>
                <a:spcPts val="0"/>
              </a:spcAft>
              <a:buSzPts val="3600"/>
              <a:buFont typeface="Times New Roman"/>
              <a:buChar char="●"/>
            </a:pPr>
            <a:r>
              <a:rPr b="1" lang="en-US" sz="3600">
                <a:latin typeface="Times New Roman"/>
                <a:ea typeface="Times New Roman"/>
                <a:cs typeface="Times New Roman"/>
                <a:sym typeface="Times New Roman"/>
              </a:rPr>
              <a:t>Results</a:t>
            </a:r>
            <a:endParaRPr b="1" sz="3600">
              <a:latin typeface="Times New Roman"/>
              <a:ea typeface="Times New Roman"/>
              <a:cs typeface="Times New Roman"/>
              <a:sym typeface="Times New Roman"/>
            </a:endParaRPr>
          </a:p>
          <a:p>
            <a:pPr indent="-457200" lvl="0" marL="457200" marR="0" rtl="0" algn="l">
              <a:lnSpc>
                <a:spcPct val="150000"/>
              </a:lnSpc>
              <a:spcBef>
                <a:spcPts val="0"/>
              </a:spcBef>
              <a:spcAft>
                <a:spcPts val="0"/>
              </a:spcAft>
              <a:buSzPts val="3600"/>
              <a:buFont typeface="Times New Roman"/>
              <a:buChar char="●"/>
            </a:pPr>
            <a:r>
              <a:rPr b="1" lang="en-US" sz="3600">
                <a:latin typeface="Times New Roman"/>
                <a:ea typeface="Times New Roman"/>
                <a:cs typeface="Times New Roman"/>
                <a:sym typeface="Times New Roman"/>
              </a:rPr>
              <a:t>Discussion</a:t>
            </a:r>
            <a:endParaRPr b="1" sz="3600">
              <a:latin typeface="Times New Roman"/>
              <a:ea typeface="Times New Roman"/>
              <a:cs typeface="Times New Roman"/>
              <a:sym typeface="Times New Roman"/>
            </a:endParaRPr>
          </a:p>
          <a:p>
            <a:pPr indent="-457200" lvl="0" marL="457200" marR="0" rtl="0" algn="l">
              <a:lnSpc>
                <a:spcPct val="150000"/>
              </a:lnSpc>
              <a:spcBef>
                <a:spcPts val="0"/>
              </a:spcBef>
              <a:spcAft>
                <a:spcPts val="0"/>
              </a:spcAft>
              <a:buSzPts val="3600"/>
              <a:buFont typeface="Times New Roman"/>
              <a:buChar char="●"/>
            </a:pPr>
            <a:r>
              <a:rPr b="1" lang="en-US" sz="3600">
                <a:latin typeface="Times New Roman"/>
                <a:ea typeface="Times New Roman"/>
                <a:cs typeface="Times New Roman"/>
                <a:sym typeface="Times New Roman"/>
              </a:rPr>
              <a:t>Conclusion</a:t>
            </a:r>
            <a:endParaRPr b="1" sz="3600">
              <a:latin typeface="Times New Roman"/>
              <a:ea typeface="Times New Roman"/>
              <a:cs typeface="Times New Roman"/>
              <a:sym typeface="Times New Roman"/>
            </a:endParaRPr>
          </a:p>
          <a:p>
            <a:pPr indent="0" lvl="0" marL="457200" marR="0" rtl="0" algn="l">
              <a:lnSpc>
                <a:spcPct val="150000"/>
              </a:lnSpc>
              <a:spcBef>
                <a:spcPts val="0"/>
              </a:spcBef>
              <a:spcAft>
                <a:spcPts val="0"/>
              </a:spcAft>
              <a:buNone/>
            </a:pPr>
            <a:r>
              <a:t/>
            </a:r>
            <a:endParaRPr sz="3000">
              <a:latin typeface="Open Sans"/>
              <a:ea typeface="Open Sans"/>
              <a:cs typeface="Open Sans"/>
              <a:sym typeface="Open Sans"/>
            </a:endParaRPr>
          </a:p>
        </p:txBody>
      </p:sp>
      <p:pic>
        <p:nvPicPr>
          <p:cNvPr id="97" name="Google Shape;97;p14"/>
          <p:cNvPicPr preferRelativeResize="0"/>
          <p:nvPr/>
        </p:nvPicPr>
        <p:blipFill rotWithShape="1">
          <a:blip r:embed="rId3">
            <a:alphaModFix amt="40000"/>
          </a:blip>
          <a:srcRect b="0" l="28566" r="31677" t="0"/>
          <a:stretch/>
        </p:blipFill>
        <p:spPr>
          <a:xfrm>
            <a:off x="13880738" y="1028700"/>
            <a:ext cx="4919809" cy="8229600"/>
          </a:xfrm>
          <a:prstGeom prst="rect">
            <a:avLst/>
          </a:prstGeom>
          <a:noFill/>
          <a:ln>
            <a:noFill/>
          </a:ln>
        </p:spPr>
      </p:pic>
      <p:sp>
        <p:nvSpPr>
          <p:cNvPr id="98" name="Google Shape;98;p14"/>
          <p:cNvSpPr/>
          <p:nvPr/>
        </p:nvSpPr>
        <p:spPr>
          <a:xfrm>
            <a:off x="12763515" y="5056579"/>
            <a:ext cx="2234446" cy="173843"/>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02" name="Shape 102"/>
        <p:cNvGrpSpPr/>
        <p:nvPr/>
      </p:nvGrpSpPr>
      <p:grpSpPr>
        <a:xfrm>
          <a:off x="0" y="0"/>
          <a:ext cx="0" cy="0"/>
          <a:chOff x="0" y="0"/>
          <a:chExt cx="0" cy="0"/>
        </a:xfrm>
      </p:grpSpPr>
      <p:grpSp>
        <p:nvGrpSpPr>
          <p:cNvPr id="103" name="Google Shape;103;p15"/>
          <p:cNvGrpSpPr/>
          <p:nvPr/>
        </p:nvGrpSpPr>
        <p:grpSpPr>
          <a:xfrm>
            <a:off x="5040125" y="258450"/>
            <a:ext cx="13247966" cy="9899477"/>
            <a:chOff x="-10" y="-3675490"/>
            <a:chExt cx="13282500" cy="9655200"/>
          </a:xfrm>
        </p:grpSpPr>
        <p:sp>
          <p:nvSpPr>
            <p:cNvPr id="104" name="Google Shape;104;p15"/>
            <p:cNvSpPr txBox="1"/>
            <p:nvPr/>
          </p:nvSpPr>
          <p:spPr>
            <a:xfrm>
              <a:off x="-10" y="-3675466"/>
              <a:ext cx="13282500" cy="9654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lang="en-US" sz="4800">
                  <a:solidFill>
                    <a:schemeClr val="lt1"/>
                  </a:solidFill>
                  <a:latin typeface="Times New Roman"/>
                  <a:ea typeface="Times New Roman"/>
                  <a:cs typeface="Times New Roman"/>
                  <a:sym typeface="Times New Roman"/>
                </a:rPr>
                <a:t>BUSINESS PROBLEM:</a:t>
              </a:r>
              <a:endParaRPr b="1" sz="3000">
                <a:solidFill>
                  <a:schemeClr val="lt1"/>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Clr>
                  <a:schemeClr val="dk1"/>
                </a:buClr>
                <a:buSzPts val="1100"/>
                <a:buFont typeface="Arial"/>
                <a:buNone/>
              </a:pPr>
              <a:r>
                <a:rPr b="1" lang="en-US" sz="3000">
                  <a:solidFill>
                    <a:schemeClr val="lt1"/>
                  </a:solidFill>
                  <a:latin typeface="Times New Roman"/>
                  <a:ea typeface="Times New Roman"/>
                  <a:cs typeface="Times New Roman"/>
                  <a:sym typeface="Times New Roman"/>
                </a:rPr>
                <a:t>                       </a:t>
              </a:r>
              <a:r>
                <a:rPr lang="en-US" sz="3000">
                  <a:solidFill>
                    <a:schemeClr val="lt1"/>
                  </a:solidFill>
                  <a:latin typeface="Times New Roman"/>
                  <a:ea typeface="Times New Roman"/>
                  <a:cs typeface="Times New Roman"/>
                  <a:sym typeface="Times New Roman"/>
                </a:rPr>
                <a:t>A potential client, who is aspiring to buy a suitable property would like to become knowledgeable about the ongoing pricing to make a conscious decision. Further, he/ she would like to consider several factors like proximity to schools, medical care, restaurants to accommodate his/ her familial needs.</a:t>
              </a:r>
              <a:endParaRPr sz="3000">
                <a:solidFill>
                  <a:schemeClr val="lt1"/>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Clr>
                  <a:schemeClr val="dk1"/>
                </a:buClr>
                <a:buSzPts val="1100"/>
                <a:buFont typeface="Arial"/>
                <a:buNone/>
              </a:pPr>
              <a:r>
                <a:rPr b="1" lang="en-US" sz="3000">
                  <a:solidFill>
                    <a:schemeClr val="lt1"/>
                  </a:solidFill>
                  <a:latin typeface="Times New Roman"/>
                  <a:ea typeface="Times New Roman"/>
                  <a:cs typeface="Times New Roman"/>
                  <a:sym typeface="Times New Roman"/>
                </a:rPr>
                <a:t>            	</a:t>
              </a:r>
              <a:r>
                <a:rPr lang="en-US" sz="3000">
                  <a:solidFill>
                    <a:schemeClr val="lt1"/>
                  </a:solidFill>
                  <a:latin typeface="Times New Roman"/>
                  <a:ea typeface="Times New Roman"/>
                  <a:cs typeface="Times New Roman"/>
                  <a:sym typeface="Times New Roman"/>
                </a:rPr>
                <a:t>People of all kinds from around the world flock to London, UK with some of them aspiring to make this remarkable place a home of their own. With varying budgets and needs, people find it very hard to find a suitable place and neighborhood to accommodate them and their families. Due to high cost of living and other multiple issues, London housing has been struggling. With government provided authentic data on London properties coupled with data science techniques, one can make derive the useful information about current pricing in different localities of London while considering other factors of his choice. This would help the potential client to make an informed decision about buying a suitable property.</a:t>
              </a:r>
              <a:endParaRPr sz="3000">
                <a:solidFill>
                  <a:schemeClr val="lt1"/>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Clr>
                  <a:schemeClr val="dk1"/>
                </a:buClr>
                <a:buSzPts val="1100"/>
                <a:buFont typeface="Arial"/>
                <a:buNone/>
              </a:pPr>
              <a:r>
                <a:rPr lang="en-US" sz="3000">
                  <a:solidFill>
                    <a:schemeClr val="lt1"/>
                  </a:solidFill>
                  <a:latin typeface="Times New Roman"/>
                  <a:ea typeface="Times New Roman"/>
                  <a:cs typeface="Times New Roman"/>
                  <a:sym typeface="Times New Roman"/>
                </a:rPr>
                <a:t> </a:t>
              </a:r>
              <a:endParaRPr sz="3000">
                <a:solidFill>
                  <a:schemeClr val="lt1"/>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Clr>
                  <a:schemeClr val="dk1"/>
                </a:buClr>
                <a:buSzPts val="1100"/>
                <a:buFont typeface="Arial"/>
                <a:buNone/>
              </a:pPr>
              <a:r>
                <a:rPr b="1" lang="en-US" sz="3000" u="sng">
                  <a:solidFill>
                    <a:schemeClr val="lt1"/>
                  </a:solidFill>
                  <a:latin typeface="Times New Roman"/>
                  <a:ea typeface="Times New Roman"/>
                  <a:cs typeface="Times New Roman"/>
                  <a:sym typeface="Times New Roman"/>
                </a:rPr>
                <a:t>Target audience</a:t>
              </a:r>
              <a:r>
                <a:rPr lang="en-US" sz="3000">
                  <a:solidFill>
                    <a:schemeClr val="lt1"/>
                  </a:solidFill>
                  <a:latin typeface="Times New Roman"/>
                  <a:ea typeface="Times New Roman"/>
                  <a:cs typeface="Times New Roman"/>
                  <a:sym typeface="Times New Roman"/>
                </a:rPr>
                <a:t>: Potential clients looking to buy a suitable property in London but are skeptical due to lack of knowledge and volatile market conditions.</a:t>
              </a:r>
              <a:endParaRPr sz="3000">
                <a:solidFill>
                  <a:schemeClr val="lt1"/>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None/>
              </a:pPr>
              <a:r>
                <a:t/>
              </a:r>
              <a:endParaRPr b="1" sz="3000">
                <a:solidFill>
                  <a:schemeClr val="lt1"/>
                </a:solidFill>
                <a:latin typeface="Times New Roman"/>
                <a:ea typeface="Times New Roman"/>
                <a:cs typeface="Times New Roman"/>
                <a:sym typeface="Times New Roman"/>
              </a:endParaRPr>
            </a:p>
            <a:p>
              <a:pPr indent="0" lvl="0" marL="0" marR="0" rtl="0" algn="r">
                <a:lnSpc>
                  <a:spcPct val="120000"/>
                </a:lnSpc>
                <a:spcBef>
                  <a:spcPts val="0"/>
                </a:spcBef>
                <a:spcAft>
                  <a:spcPts val="0"/>
                </a:spcAft>
                <a:buNone/>
              </a:pPr>
              <a:r>
                <a:t/>
              </a:r>
              <a:endParaRPr b="1" sz="3000">
                <a:solidFill>
                  <a:schemeClr val="lt1"/>
                </a:solidFill>
                <a:latin typeface="Times New Roman"/>
                <a:ea typeface="Times New Roman"/>
                <a:cs typeface="Times New Roman"/>
                <a:sym typeface="Times New Roman"/>
              </a:endParaRPr>
            </a:p>
          </p:txBody>
        </p:sp>
        <p:sp>
          <p:nvSpPr>
            <p:cNvPr id="105" name="Google Shape;105;p15"/>
            <p:cNvSpPr txBox="1"/>
            <p:nvPr/>
          </p:nvSpPr>
          <p:spPr>
            <a:xfrm>
              <a:off x="-10" y="-3675490"/>
              <a:ext cx="13282500" cy="96552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t/>
              </a:r>
              <a:endParaRPr/>
            </a:p>
          </p:txBody>
        </p:sp>
      </p:grpSp>
      <p:pic>
        <p:nvPicPr>
          <p:cNvPr id="106" name="Google Shape;106;p15"/>
          <p:cNvPicPr preferRelativeResize="0"/>
          <p:nvPr/>
        </p:nvPicPr>
        <p:blipFill rotWithShape="1">
          <a:blip r:embed="rId3">
            <a:alphaModFix amt="40000"/>
          </a:blip>
          <a:srcRect b="3248" l="37458" r="32569" t="0"/>
          <a:stretch/>
        </p:blipFill>
        <p:spPr>
          <a:xfrm>
            <a:off x="-235257" y="-341524"/>
            <a:ext cx="5119947" cy="109700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mt="40000"/>
          </a:blip>
          <a:stretch>
            <a:fillRect/>
          </a:stretch>
        </a:blipFill>
      </p:bgPr>
    </p:bg>
    <p:spTree>
      <p:nvGrpSpPr>
        <p:cNvPr id="110" name="Shape 110"/>
        <p:cNvGrpSpPr/>
        <p:nvPr/>
      </p:nvGrpSpPr>
      <p:grpSpPr>
        <a:xfrm>
          <a:off x="0" y="0"/>
          <a:ext cx="0" cy="0"/>
          <a:chOff x="0" y="0"/>
          <a:chExt cx="0" cy="0"/>
        </a:xfrm>
      </p:grpSpPr>
      <p:sp>
        <p:nvSpPr>
          <p:cNvPr id="111" name="Google Shape;111;p16"/>
          <p:cNvSpPr/>
          <p:nvPr/>
        </p:nvSpPr>
        <p:spPr>
          <a:xfrm>
            <a:off x="2031643" y="1352550"/>
            <a:ext cx="14224714" cy="758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txBox="1"/>
          <p:nvPr/>
        </p:nvSpPr>
        <p:spPr>
          <a:xfrm>
            <a:off x="0" y="0"/>
            <a:ext cx="18288000" cy="102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latin typeface="Times New Roman"/>
                <a:ea typeface="Times New Roman"/>
                <a:cs typeface="Times New Roman"/>
                <a:sym typeface="Times New Roman"/>
              </a:rPr>
              <a:t>DATA:</a:t>
            </a:r>
            <a:endParaRPr b="1" sz="48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800">
                <a:solidFill>
                  <a:schemeClr val="dk1"/>
                </a:solidFill>
                <a:latin typeface="Times New Roman"/>
                <a:ea typeface="Times New Roman"/>
                <a:cs typeface="Times New Roman"/>
                <a:sym typeface="Times New Roman"/>
              </a:rPr>
              <a:t>Following sources of data are used while executing the Capstone Project: -</a:t>
            </a:r>
            <a:endParaRPr sz="2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Data title</a:t>
            </a:r>
            <a:r>
              <a:rPr lang="en-US" sz="2800">
                <a:solidFill>
                  <a:schemeClr val="dk1"/>
                </a:solidFill>
                <a:latin typeface="Times New Roman"/>
                <a:ea typeface="Times New Roman"/>
                <a:cs typeface="Times New Roman"/>
                <a:sym typeface="Times New Roman"/>
              </a:rPr>
              <a:t> Price Paid Data (Open source data published by Government of UK under the section HM Land Registry)</a:t>
            </a:r>
            <a:endParaRPr sz="2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        	Data type: </a:t>
            </a:r>
            <a:r>
              <a:rPr lang="en-US" sz="2800">
                <a:solidFill>
                  <a:schemeClr val="dk1"/>
                </a:solidFill>
                <a:latin typeface="Times New Roman"/>
                <a:ea typeface="Times New Roman"/>
                <a:cs typeface="Times New Roman"/>
                <a:sym typeface="Times New Roman"/>
              </a:rPr>
              <a:t>Dataset in form of CSV file</a:t>
            </a:r>
            <a:endParaRPr sz="2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800">
                <a:solidFill>
                  <a:schemeClr val="dk1"/>
                </a:solidFill>
                <a:latin typeface="Times New Roman"/>
                <a:ea typeface="Times New Roman"/>
                <a:cs typeface="Times New Roman"/>
                <a:sym typeface="Times New Roman"/>
              </a:rPr>
              <a:t>        	</a:t>
            </a:r>
            <a:r>
              <a:rPr b="1" lang="en-US" sz="2800">
                <a:solidFill>
                  <a:schemeClr val="dk1"/>
                </a:solidFill>
                <a:latin typeface="Times New Roman"/>
                <a:ea typeface="Times New Roman"/>
                <a:cs typeface="Times New Roman"/>
                <a:sym typeface="Times New Roman"/>
              </a:rPr>
              <a:t>Duration: - </a:t>
            </a:r>
            <a:r>
              <a:rPr lang="en-US" sz="2800">
                <a:solidFill>
                  <a:schemeClr val="dk1"/>
                </a:solidFill>
                <a:latin typeface="Times New Roman"/>
                <a:ea typeface="Times New Roman"/>
                <a:cs typeface="Times New Roman"/>
                <a:sym typeface="Times New Roman"/>
              </a:rPr>
              <a:t>August 2018 data</a:t>
            </a:r>
            <a:endParaRPr sz="2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800">
                <a:solidFill>
                  <a:schemeClr val="dk1"/>
                </a:solidFill>
                <a:latin typeface="Times New Roman"/>
                <a:ea typeface="Times New Roman"/>
                <a:cs typeface="Times New Roman"/>
                <a:sym typeface="Times New Roman"/>
              </a:rPr>
              <a:t>        	</a:t>
            </a:r>
            <a:r>
              <a:rPr b="1" lang="en-US" sz="2800">
                <a:solidFill>
                  <a:schemeClr val="dk1"/>
                </a:solidFill>
                <a:latin typeface="Times New Roman"/>
                <a:ea typeface="Times New Roman"/>
                <a:cs typeface="Times New Roman"/>
                <a:sym typeface="Times New Roman"/>
              </a:rPr>
              <a:t>Description of the dataset: </a:t>
            </a:r>
            <a:r>
              <a:rPr lang="en-US" sz="2800">
                <a:solidFill>
                  <a:schemeClr val="dk1"/>
                </a:solidFill>
                <a:latin typeface="Times New Roman"/>
                <a:ea typeface="Times New Roman"/>
                <a:cs typeface="Times New Roman"/>
                <a:sym typeface="Times New Roman"/>
              </a:rPr>
              <a:t>Price Paid Data includes information on all property sales in England and Wales that are sold for full market value and are lodged with us for registration. The dataset includes the transactions received at HM Land Registry in the period from the first to the last day of August 2018.</a:t>
            </a:r>
            <a:endParaRPr sz="2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800">
                <a:solidFill>
                  <a:schemeClr val="dk1"/>
                </a:solidFill>
                <a:latin typeface="Times New Roman"/>
                <a:ea typeface="Times New Roman"/>
                <a:cs typeface="Times New Roman"/>
                <a:sym typeface="Times New Roman"/>
              </a:rPr>
              <a:t>        	</a:t>
            </a:r>
            <a:r>
              <a:rPr b="1" lang="en-US" sz="2800">
                <a:solidFill>
                  <a:schemeClr val="dk1"/>
                </a:solidFill>
                <a:latin typeface="Times New Roman"/>
                <a:ea typeface="Times New Roman"/>
                <a:cs typeface="Times New Roman"/>
                <a:sym typeface="Times New Roman"/>
              </a:rPr>
              <a:t>Source:</a:t>
            </a:r>
            <a:r>
              <a:rPr b="1" lang="en-US" sz="2800">
                <a:solidFill>
                  <a:schemeClr val="dk1"/>
                </a:solidFill>
                <a:uFill>
                  <a:noFill/>
                </a:uFill>
                <a:latin typeface="Times New Roman"/>
                <a:ea typeface="Times New Roman"/>
                <a:cs typeface="Times New Roman"/>
                <a:sym typeface="Times New Roman"/>
                <a:hlinkClick r:id="rId4"/>
              </a:rPr>
              <a:t> </a:t>
            </a:r>
            <a:r>
              <a:rPr lang="en-US" sz="2800" u="sng">
                <a:solidFill>
                  <a:schemeClr val="hlink"/>
                </a:solidFill>
                <a:latin typeface="Times New Roman"/>
                <a:ea typeface="Times New Roman"/>
                <a:cs typeface="Times New Roman"/>
                <a:sym typeface="Times New Roman"/>
                <a:hlinkClick r:id="rId5"/>
              </a:rPr>
              <a:t>http://landregistry.data.gov.uk/</a:t>
            </a:r>
            <a:endParaRPr sz="2800" u="sng">
              <a:solidFill>
                <a:schemeClr val="hlink"/>
              </a:solidFill>
              <a:latin typeface="Times New Roman"/>
              <a:ea typeface="Times New Roman"/>
              <a:cs typeface="Times New Roman"/>
              <a:sym typeface="Times New Roman"/>
              <a:hlinkClick r:id="rId6"/>
            </a:endParaRPr>
          </a:p>
          <a:p>
            <a:pPr indent="0" lvl="0" marL="0" rtl="0" algn="l">
              <a:spcBef>
                <a:spcPts val="0"/>
              </a:spcBef>
              <a:spcAft>
                <a:spcPts val="0"/>
              </a:spcAft>
              <a:buClr>
                <a:schemeClr val="dk1"/>
              </a:buClr>
              <a:buSzPts val="1100"/>
              <a:buFont typeface="Arial"/>
              <a:buNone/>
            </a:pPr>
            <a:r>
              <a:rPr lang="en-US" sz="2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 Data title: </a:t>
            </a:r>
            <a:r>
              <a:rPr lang="en-US" sz="2800">
                <a:solidFill>
                  <a:schemeClr val="dk1"/>
                </a:solidFill>
                <a:latin typeface="Times New Roman"/>
                <a:ea typeface="Times New Roman"/>
                <a:cs typeface="Times New Roman"/>
                <a:sym typeface="Times New Roman"/>
              </a:rPr>
              <a:t>Google Maps Geocoding API</a:t>
            </a:r>
            <a:endParaRPr sz="2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 Data type: </a:t>
            </a:r>
            <a:r>
              <a:rPr lang="en-US" sz="2800">
                <a:solidFill>
                  <a:schemeClr val="dk1"/>
                </a:solidFill>
                <a:latin typeface="Times New Roman"/>
                <a:ea typeface="Times New Roman"/>
                <a:cs typeface="Times New Roman"/>
                <a:sym typeface="Times New Roman"/>
              </a:rPr>
              <a:t>JSON</a:t>
            </a:r>
            <a:endParaRPr sz="2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         	Description of the data: </a:t>
            </a:r>
            <a:r>
              <a:rPr lang="en-US" sz="2800">
                <a:solidFill>
                  <a:schemeClr val="dk1"/>
                </a:solidFill>
                <a:latin typeface="Times New Roman"/>
                <a:ea typeface="Times New Roman"/>
                <a:cs typeface="Times New Roman"/>
                <a:sym typeface="Times New Roman"/>
              </a:rPr>
              <a:t>Location coordinates obtained by G-maps API calls.</a:t>
            </a:r>
            <a:endParaRPr sz="2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800">
                <a:solidFill>
                  <a:schemeClr val="dk1"/>
                </a:solidFill>
                <a:latin typeface="Times New Roman"/>
                <a:ea typeface="Times New Roman"/>
                <a:cs typeface="Times New Roman"/>
                <a:sym typeface="Times New Roman"/>
              </a:rPr>
              <a:t>         	Location Information obtained from Price Paid Dataset is used to obtain the location     coordinates from Google Maps. A separate Python script has been developed to extract the unique street names, district names from the Price Paid Dataset and embed those in the G-Maps API calls to obtain the required information.</a:t>
            </a:r>
            <a:endParaRPr sz="2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800">
                <a:solidFill>
                  <a:schemeClr val="dk1"/>
                </a:solidFill>
                <a:latin typeface="Times New Roman"/>
                <a:ea typeface="Times New Roman"/>
                <a:cs typeface="Times New Roman"/>
                <a:sym typeface="Times New Roman"/>
              </a:rPr>
              <a:t>         	</a:t>
            </a:r>
            <a:r>
              <a:rPr b="1" lang="en-US" sz="2800">
                <a:solidFill>
                  <a:schemeClr val="dk1"/>
                </a:solidFill>
                <a:latin typeface="Times New Roman"/>
                <a:ea typeface="Times New Roman"/>
                <a:cs typeface="Times New Roman"/>
                <a:sym typeface="Times New Roman"/>
              </a:rPr>
              <a:t>Source: </a:t>
            </a:r>
            <a:r>
              <a:rPr lang="en-US" sz="2800">
                <a:solidFill>
                  <a:schemeClr val="dk1"/>
                </a:solidFill>
                <a:latin typeface="Times New Roman"/>
                <a:ea typeface="Times New Roman"/>
                <a:cs typeface="Times New Roman"/>
                <a:sym typeface="Times New Roman"/>
              </a:rPr>
              <a:t>Google Cloud Platform/ Google Maps</a:t>
            </a:r>
            <a:endParaRPr sz="2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 </a:t>
            </a:r>
            <a:endParaRPr b="1" sz="2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Data title: </a:t>
            </a:r>
            <a:r>
              <a:rPr lang="en-US" sz="2800">
                <a:solidFill>
                  <a:schemeClr val="dk1"/>
                </a:solidFill>
                <a:latin typeface="Times New Roman"/>
                <a:ea typeface="Times New Roman"/>
                <a:cs typeface="Times New Roman"/>
                <a:sym typeface="Times New Roman"/>
              </a:rPr>
              <a:t>Foursquare location data</a:t>
            </a:r>
            <a:endParaRPr sz="2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        	Data type: </a:t>
            </a:r>
            <a:r>
              <a:rPr lang="en-US" sz="2800">
                <a:solidFill>
                  <a:schemeClr val="dk1"/>
                </a:solidFill>
                <a:latin typeface="Times New Roman"/>
                <a:ea typeface="Times New Roman"/>
                <a:cs typeface="Times New Roman"/>
                <a:sym typeface="Times New Roman"/>
              </a:rPr>
              <a:t>JSON</a:t>
            </a:r>
            <a:endParaRPr sz="2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800">
                <a:solidFill>
                  <a:schemeClr val="dk1"/>
                </a:solidFill>
                <a:latin typeface="Times New Roman"/>
                <a:ea typeface="Times New Roman"/>
                <a:cs typeface="Times New Roman"/>
                <a:sym typeface="Times New Roman"/>
              </a:rPr>
              <a:t>        	</a:t>
            </a:r>
            <a:r>
              <a:rPr b="1" lang="en-US" sz="2800">
                <a:solidFill>
                  <a:schemeClr val="dk1"/>
                </a:solidFill>
                <a:latin typeface="Times New Roman"/>
                <a:ea typeface="Times New Roman"/>
                <a:cs typeface="Times New Roman"/>
                <a:sym typeface="Times New Roman"/>
              </a:rPr>
              <a:t>Description of the data: </a:t>
            </a:r>
            <a:r>
              <a:rPr lang="en-US" sz="2800">
                <a:solidFill>
                  <a:schemeClr val="dk1"/>
                </a:solidFill>
                <a:latin typeface="Times New Roman"/>
                <a:ea typeface="Times New Roman"/>
                <a:cs typeface="Times New Roman"/>
                <a:sym typeface="Times New Roman"/>
              </a:rPr>
              <a:t>Location coordinates obtained by Foursquare API calls.</a:t>
            </a:r>
            <a:endParaRPr sz="2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800">
                <a:solidFill>
                  <a:schemeClr val="dk1"/>
                </a:solidFill>
                <a:latin typeface="Times New Roman"/>
                <a:ea typeface="Times New Roman"/>
                <a:cs typeface="Times New Roman"/>
                <a:sym typeface="Times New Roman"/>
              </a:rPr>
              <a:t>To determine the proximity of various amenities as per the client’s requirement, Foursquare location data is used.</a:t>
            </a:r>
            <a:endParaRPr sz="2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800">
                <a:solidFill>
                  <a:schemeClr val="dk1"/>
                </a:solidFill>
                <a:latin typeface="Times New Roman"/>
                <a:ea typeface="Times New Roman"/>
                <a:cs typeface="Times New Roman"/>
                <a:sym typeface="Times New Roman"/>
              </a:rPr>
              <a:t>         	</a:t>
            </a:r>
            <a:r>
              <a:rPr b="1" lang="en-US" sz="2800">
                <a:solidFill>
                  <a:schemeClr val="dk1"/>
                </a:solidFill>
                <a:latin typeface="Times New Roman"/>
                <a:ea typeface="Times New Roman"/>
                <a:cs typeface="Times New Roman"/>
                <a:sym typeface="Times New Roman"/>
              </a:rPr>
              <a:t>Source:</a:t>
            </a:r>
            <a:r>
              <a:rPr b="1" lang="en-US" sz="2800" u="sng">
                <a:solidFill>
                  <a:schemeClr val="hlink"/>
                </a:solidFill>
                <a:latin typeface="Times New Roman"/>
                <a:ea typeface="Times New Roman"/>
                <a:cs typeface="Times New Roman"/>
                <a:sym typeface="Times New Roman"/>
                <a:hlinkClick r:id="rId7"/>
              </a:rPr>
              <a:t> </a:t>
            </a:r>
            <a:r>
              <a:rPr lang="en-US" sz="2800" u="sng">
                <a:solidFill>
                  <a:schemeClr val="hlink"/>
                </a:solidFill>
                <a:latin typeface="Times New Roman"/>
                <a:ea typeface="Times New Roman"/>
                <a:cs typeface="Times New Roman"/>
                <a:sym typeface="Times New Roman"/>
                <a:hlinkClick r:id="rId8"/>
              </a:rPr>
              <a:t>https://foursquare.com/</a:t>
            </a:r>
            <a:endParaRPr sz="2800" u="sng">
              <a:solidFill>
                <a:schemeClr val="hlink"/>
              </a:solidFill>
              <a:latin typeface="Times New Roman"/>
              <a:ea typeface="Times New Roman"/>
              <a:cs typeface="Times New Roman"/>
              <a:sym typeface="Times New Roman"/>
              <a:hlinkClick r:id="rId9"/>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16" name="Shape 116"/>
        <p:cNvGrpSpPr/>
        <p:nvPr/>
      </p:nvGrpSpPr>
      <p:grpSpPr>
        <a:xfrm>
          <a:off x="0" y="0"/>
          <a:ext cx="0" cy="0"/>
          <a:chOff x="0" y="0"/>
          <a:chExt cx="0" cy="0"/>
        </a:xfrm>
      </p:grpSpPr>
      <p:sp>
        <p:nvSpPr>
          <p:cNvPr id="117" name="Google Shape;117;p17"/>
          <p:cNvSpPr txBox="1"/>
          <p:nvPr/>
        </p:nvSpPr>
        <p:spPr>
          <a:xfrm>
            <a:off x="-169525" y="0"/>
            <a:ext cx="18288000" cy="10287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lang="en-US" sz="6000">
                <a:solidFill>
                  <a:srgbClr val="FFFFFF"/>
                </a:solidFill>
                <a:latin typeface="Times New Roman"/>
                <a:ea typeface="Times New Roman"/>
                <a:cs typeface="Times New Roman"/>
                <a:sym typeface="Times New Roman"/>
              </a:rPr>
              <a:t>METHODOLOGY:</a:t>
            </a:r>
            <a:endParaRPr b="1" sz="6000">
              <a:solidFill>
                <a:srgbClr val="FFFFFF"/>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   </a:t>
            </a:r>
            <a:r>
              <a:rPr lang="en-US" sz="3200">
                <a:solidFill>
                  <a:schemeClr val="lt2"/>
                </a:solidFill>
                <a:latin typeface="Times New Roman"/>
                <a:ea typeface="Times New Roman"/>
                <a:cs typeface="Times New Roman"/>
                <a:sym typeface="Times New Roman"/>
              </a:rPr>
              <a:t> </a:t>
            </a:r>
            <a:r>
              <a:rPr b="1" lang="en-US" sz="3500">
                <a:solidFill>
                  <a:schemeClr val="lt2"/>
                </a:solidFill>
                <a:latin typeface="Times New Roman"/>
                <a:ea typeface="Times New Roman"/>
                <a:cs typeface="Times New Roman"/>
                <a:sym typeface="Times New Roman"/>
              </a:rPr>
              <a:t>The automated script developed as a part of this project does the following:</a:t>
            </a:r>
            <a:endParaRPr b="1" sz="3500">
              <a:solidFill>
                <a:schemeClr val="lt2"/>
              </a:solidFill>
              <a:latin typeface="Times New Roman"/>
              <a:ea typeface="Times New Roman"/>
              <a:cs typeface="Times New Roman"/>
              <a:sym typeface="Times New Roman"/>
            </a:endParaRPr>
          </a:p>
          <a:p>
            <a:pPr indent="-450850" lvl="0" marL="457200" marR="0" rtl="0" algn="l">
              <a:lnSpc>
                <a:spcPct val="120000"/>
              </a:lnSpc>
              <a:spcBef>
                <a:spcPts val="0"/>
              </a:spcBef>
              <a:spcAft>
                <a:spcPts val="0"/>
              </a:spcAft>
              <a:buClr>
                <a:schemeClr val="lt2"/>
              </a:buClr>
              <a:buSzPts val="3500"/>
              <a:buFont typeface="Times New Roman"/>
              <a:buChar char="●"/>
            </a:pPr>
            <a:r>
              <a:rPr lang="en-US" sz="3500">
                <a:solidFill>
                  <a:schemeClr val="lt2"/>
                </a:solidFill>
                <a:latin typeface="Times New Roman"/>
                <a:ea typeface="Times New Roman"/>
                <a:cs typeface="Times New Roman"/>
                <a:sym typeface="Times New Roman"/>
              </a:rPr>
              <a:t>        Parse the necessary data from the price paid dataset which includes the transactions received at HM Land Registry in the period from the first to the last day of August 2018.</a:t>
            </a:r>
            <a:endParaRPr sz="3500">
              <a:solidFill>
                <a:schemeClr val="lt2"/>
              </a:solidFill>
              <a:latin typeface="Times New Roman"/>
              <a:ea typeface="Times New Roman"/>
              <a:cs typeface="Times New Roman"/>
              <a:sym typeface="Times New Roman"/>
            </a:endParaRPr>
          </a:p>
          <a:p>
            <a:pPr indent="-450850" lvl="0" marL="457200" marR="0" rtl="0" algn="l">
              <a:lnSpc>
                <a:spcPct val="120000"/>
              </a:lnSpc>
              <a:spcBef>
                <a:spcPts val="0"/>
              </a:spcBef>
              <a:spcAft>
                <a:spcPts val="0"/>
              </a:spcAft>
              <a:buClr>
                <a:schemeClr val="lt2"/>
              </a:buClr>
              <a:buSzPts val="3500"/>
              <a:buFont typeface="Times New Roman"/>
              <a:buChar char="●"/>
            </a:pPr>
            <a:r>
              <a:rPr lang="en-US" sz="3500">
                <a:solidFill>
                  <a:schemeClr val="lt2"/>
                </a:solidFill>
                <a:latin typeface="Times New Roman"/>
                <a:ea typeface="Times New Roman"/>
                <a:cs typeface="Times New Roman"/>
                <a:sym typeface="Times New Roman"/>
              </a:rPr>
              <a:t>        The data is cleansed and any data of sales agreements which predates 2016 is deleted from the dataset.</a:t>
            </a:r>
            <a:endParaRPr sz="3500">
              <a:solidFill>
                <a:schemeClr val="lt2"/>
              </a:solidFill>
              <a:latin typeface="Times New Roman"/>
              <a:ea typeface="Times New Roman"/>
              <a:cs typeface="Times New Roman"/>
              <a:sym typeface="Times New Roman"/>
            </a:endParaRPr>
          </a:p>
          <a:p>
            <a:pPr indent="-450850" lvl="0" marL="457200" marR="0" rtl="0" algn="l">
              <a:lnSpc>
                <a:spcPct val="120000"/>
              </a:lnSpc>
              <a:spcBef>
                <a:spcPts val="0"/>
              </a:spcBef>
              <a:spcAft>
                <a:spcPts val="0"/>
              </a:spcAft>
              <a:buClr>
                <a:schemeClr val="lt2"/>
              </a:buClr>
              <a:buSzPts val="3500"/>
              <a:buChar char="●"/>
            </a:pPr>
            <a:r>
              <a:rPr lang="en-US" sz="3500">
                <a:solidFill>
                  <a:schemeClr val="lt2"/>
                </a:solidFill>
              </a:rPr>
              <a:t>    </a:t>
            </a:r>
            <a:r>
              <a:rPr lang="en-US" sz="3500">
                <a:solidFill>
                  <a:schemeClr val="lt2"/>
                </a:solidFill>
                <a:latin typeface="Times New Roman"/>
                <a:ea typeface="Times New Roman"/>
                <a:cs typeface="Times New Roman"/>
                <a:sym typeface="Times New Roman"/>
              </a:rPr>
              <a:t>    The data is further condensed by selecting it only for the city of London which is area of choice in this project.</a:t>
            </a:r>
            <a:endParaRPr sz="3500">
              <a:solidFill>
                <a:schemeClr val="lt2"/>
              </a:solidFill>
              <a:latin typeface="Times New Roman"/>
              <a:ea typeface="Times New Roman"/>
              <a:cs typeface="Times New Roman"/>
              <a:sym typeface="Times New Roman"/>
            </a:endParaRPr>
          </a:p>
          <a:p>
            <a:pPr indent="-450850" lvl="0" marL="457200" marR="0" rtl="0" algn="l">
              <a:lnSpc>
                <a:spcPct val="120000"/>
              </a:lnSpc>
              <a:spcBef>
                <a:spcPts val="0"/>
              </a:spcBef>
              <a:spcAft>
                <a:spcPts val="0"/>
              </a:spcAft>
              <a:buClr>
                <a:schemeClr val="lt2"/>
              </a:buClr>
              <a:buSzPts val="3500"/>
              <a:buChar char="●"/>
            </a:pPr>
            <a:r>
              <a:rPr lang="en-US" sz="3500">
                <a:solidFill>
                  <a:schemeClr val="lt2"/>
                </a:solidFill>
              </a:rPr>
              <a:t> </a:t>
            </a:r>
            <a:r>
              <a:rPr lang="en-US" sz="3500">
                <a:solidFill>
                  <a:schemeClr val="lt2"/>
                </a:solidFill>
                <a:latin typeface="Times New Roman"/>
                <a:ea typeface="Times New Roman"/>
                <a:cs typeface="Times New Roman"/>
                <a:sym typeface="Times New Roman"/>
              </a:rPr>
              <a:t>      Unique “Street names” in the city of London where recent transactions for sale of property were done are filtered from the dataset.</a:t>
            </a:r>
            <a:endParaRPr sz="3500">
              <a:solidFill>
                <a:schemeClr val="lt2"/>
              </a:solidFill>
              <a:latin typeface="Times New Roman"/>
              <a:ea typeface="Times New Roman"/>
              <a:cs typeface="Times New Roman"/>
              <a:sym typeface="Times New Roman"/>
            </a:endParaRPr>
          </a:p>
          <a:p>
            <a:pPr indent="-450850" lvl="0" marL="457200" marR="0" rtl="0" algn="l">
              <a:lnSpc>
                <a:spcPct val="120000"/>
              </a:lnSpc>
              <a:spcBef>
                <a:spcPts val="0"/>
              </a:spcBef>
              <a:spcAft>
                <a:spcPts val="0"/>
              </a:spcAft>
              <a:buClr>
                <a:schemeClr val="lt2"/>
              </a:buClr>
              <a:buSzPts val="3500"/>
              <a:buChar char="●"/>
            </a:pPr>
            <a:r>
              <a:rPr lang="en-US" sz="3500">
                <a:solidFill>
                  <a:schemeClr val="lt2"/>
                </a:solidFill>
              </a:rPr>
              <a:t> </a:t>
            </a:r>
            <a:r>
              <a:rPr lang="en-US" sz="3500">
                <a:solidFill>
                  <a:schemeClr val="lt2"/>
                </a:solidFill>
                <a:latin typeface="Times New Roman"/>
                <a:ea typeface="Times New Roman"/>
                <a:cs typeface="Times New Roman"/>
                <a:sym typeface="Times New Roman"/>
              </a:rPr>
              <a:t>      Location coordinates (latitude, longitude) of these street names are fetched by making API calls to Google Maps. A separate one-time Python script was developed to fetch this data and store it in a CSV file.</a:t>
            </a:r>
            <a:endParaRPr sz="3500">
              <a:solidFill>
                <a:schemeClr val="lt2"/>
              </a:solidFill>
              <a:latin typeface="Times New Roman"/>
              <a:ea typeface="Times New Roman"/>
              <a:cs typeface="Times New Roman"/>
              <a:sym typeface="Times New Roman"/>
            </a:endParaRPr>
          </a:p>
          <a:p>
            <a:pPr indent="-450850" lvl="0" marL="457200" marR="0" rtl="0" algn="l">
              <a:lnSpc>
                <a:spcPct val="120000"/>
              </a:lnSpc>
              <a:spcBef>
                <a:spcPts val="0"/>
              </a:spcBef>
              <a:spcAft>
                <a:spcPts val="0"/>
              </a:spcAft>
              <a:buClr>
                <a:schemeClr val="lt2"/>
              </a:buClr>
              <a:buSzPts val="3500"/>
              <a:buChar char="●"/>
            </a:pPr>
            <a:r>
              <a:rPr lang="en-US" sz="3500">
                <a:solidFill>
                  <a:schemeClr val="lt2"/>
                </a:solidFill>
              </a:rPr>
              <a:t> </a:t>
            </a:r>
            <a:r>
              <a:rPr lang="en-US" sz="3500">
                <a:solidFill>
                  <a:schemeClr val="lt2"/>
                </a:solidFill>
                <a:latin typeface="Times New Roman"/>
                <a:ea typeface="Times New Roman"/>
                <a:cs typeface="Times New Roman"/>
                <a:sym typeface="Times New Roman"/>
              </a:rPr>
              <a:t>      The average price of property on each of these streets is determined by taking a mean on recent transactions of sale of property on respective streets. </a:t>
            </a:r>
            <a:endParaRPr sz="3500">
              <a:solidFill>
                <a:schemeClr val="lt2"/>
              </a:solidFill>
              <a:latin typeface="Times New Roman"/>
              <a:ea typeface="Times New Roman"/>
              <a:cs typeface="Times New Roman"/>
              <a:sym typeface="Times New Roman"/>
            </a:endParaRPr>
          </a:p>
          <a:p>
            <a:pPr indent="-431800" lvl="0" marL="457200" marR="0" rtl="0" algn="l">
              <a:lnSpc>
                <a:spcPct val="120000"/>
              </a:lnSpc>
              <a:spcBef>
                <a:spcPts val="0"/>
              </a:spcBef>
              <a:spcAft>
                <a:spcPts val="0"/>
              </a:spcAft>
              <a:buClr>
                <a:schemeClr val="lt2"/>
              </a:buClr>
              <a:buSzPts val="3200"/>
              <a:buFont typeface="Times New Roman"/>
              <a:buChar char="●"/>
            </a:pPr>
            <a:r>
              <a:t/>
            </a:r>
            <a:endParaRPr sz="3200">
              <a:solidFill>
                <a:schemeClr val="lt2"/>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21" name="Shape 121"/>
        <p:cNvGrpSpPr/>
        <p:nvPr/>
      </p:nvGrpSpPr>
      <p:grpSpPr>
        <a:xfrm>
          <a:off x="0" y="0"/>
          <a:ext cx="0" cy="0"/>
          <a:chOff x="0" y="0"/>
          <a:chExt cx="0" cy="0"/>
        </a:xfrm>
      </p:grpSpPr>
      <p:sp>
        <p:nvSpPr>
          <p:cNvPr id="122" name="Google Shape;122;p18"/>
          <p:cNvSpPr txBox="1"/>
          <p:nvPr/>
        </p:nvSpPr>
        <p:spPr>
          <a:xfrm>
            <a:off x="-169525" y="0"/>
            <a:ext cx="18288000" cy="10287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lang="en-US" sz="6000">
                <a:solidFill>
                  <a:srgbClr val="FFFFFF"/>
                </a:solidFill>
                <a:latin typeface="Times New Roman"/>
                <a:ea typeface="Times New Roman"/>
                <a:cs typeface="Times New Roman"/>
                <a:sym typeface="Times New Roman"/>
              </a:rPr>
              <a:t>METHODOLOGY(cont’d) : </a:t>
            </a:r>
            <a:endParaRPr b="1" sz="6000">
              <a:solidFill>
                <a:srgbClr val="FFFFFF"/>
              </a:solidFill>
              <a:latin typeface="Times New Roman"/>
              <a:ea typeface="Times New Roman"/>
              <a:cs typeface="Times New Roman"/>
              <a:sym typeface="Times New Roman"/>
            </a:endParaRPr>
          </a:p>
          <a:p>
            <a:pPr indent="-317500" lvl="0" marL="457200" marR="0" rtl="0" algn="l">
              <a:lnSpc>
                <a:spcPct val="120000"/>
              </a:lnSpc>
              <a:spcBef>
                <a:spcPts val="0"/>
              </a:spcBef>
              <a:spcAft>
                <a:spcPts val="0"/>
              </a:spcAft>
              <a:buSzPts val="1400"/>
              <a:buChar char="❏"/>
            </a:pPr>
            <a:r>
              <a:rPr lang="en-US" sz="1100">
                <a:solidFill>
                  <a:schemeClr val="dk1"/>
                </a:solidFill>
                <a:latin typeface="Times New Roman"/>
                <a:ea typeface="Times New Roman"/>
                <a:cs typeface="Times New Roman"/>
                <a:sym typeface="Times New Roman"/>
              </a:rPr>
              <a:t>   </a:t>
            </a:r>
            <a:r>
              <a:rPr lang="en-US" sz="3200">
                <a:solidFill>
                  <a:schemeClr val="lt2"/>
                </a:solidFill>
                <a:latin typeface="Times New Roman"/>
                <a:ea typeface="Times New Roman"/>
                <a:cs typeface="Times New Roman"/>
                <a:sym typeface="Times New Roman"/>
              </a:rPr>
              <a:t> </a:t>
            </a:r>
            <a:r>
              <a:rPr lang="en-US" sz="1100">
                <a:solidFill>
                  <a:schemeClr val="dk1"/>
                </a:solidFill>
              </a:rPr>
              <a:t>·</a:t>
            </a:r>
            <a:r>
              <a:rPr lang="en-US" sz="700">
                <a:solidFill>
                  <a:schemeClr val="dk1"/>
                </a:solidFill>
                <a:latin typeface="Times New Roman"/>
                <a:ea typeface="Times New Roman"/>
                <a:cs typeface="Times New Roman"/>
                <a:sym typeface="Times New Roman"/>
              </a:rPr>
              <a:t>    </a:t>
            </a:r>
            <a:r>
              <a:rPr lang="en-US" sz="3600">
                <a:solidFill>
                  <a:schemeClr val="lt2"/>
                </a:solidFill>
                <a:highlight>
                  <a:srgbClr val="000000"/>
                </a:highlight>
                <a:latin typeface="Times New Roman"/>
                <a:ea typeface="Times New Roman"/>
                <a:cs typeface="Times New Roman"/>
                <a:sym typeface="Times New Roman"/>
              </a:rPr>
              <a:t>    </a:t>
            </a:r>
            <a:endParaRPr sz="3600">
              <a:solidFill>
                <a:schemeClr val="lt2"/>
              </a:solidFill>
              <a:highlight>
                <a:srgbClr val="000000"/>
              </a:highlight>
              <a:latin typeface="Times New Roman"/>
              <a:ea typeface="Times New Roman"/>
              <a:cs typeface="Times New Roman"/>
              <a:sym typeface="Times New Roman"/>
            </a:endParaRPr>
          </a:p>
          <a:p>
            <a:pPr indent="-317500" lvl="0" marL="457200" marR="0" rtl="0" algn="l">
              <a:lnSpc>
                <a:spcPct val="120000"/>
              </a:lnSpc>
              <a:spcBef>
                <a:spcPts val="0"/>
              </a:spcBef>
              <a:spcAft>
                <a:spcPts val="0"/>
              </a:spcAft>
              <a:buSzPts val="1400"/>
              <a:buChar char="❏"/>
            </a:pPr>
            <a:r>
              <a:rPr lang="en-US" sz="3600">
                <a:solidFill>
                  <a:schemeClr val="lt2"/>
                </a:solidFill>
                <a:highlight>
                  <a:srgbClr val="000000"/>
                </a:highlight>
                <a:latin typeface="Times New Roman"/>
                <a:ea typeface="Times New Roman"/>
                <a:cs typeface="Times New Roman"/>
                <a:sym typeface="Times New Roman"/>
              </a:rPr>
              <a:t>        Based upon the budget of the client, the current average prices are compared and all recommendations for the locations are made by plotting them on map of London. The locations popups are labelled with the respective street names and their average property price.</a:t>
            </a:r>
            <a:endParaRPr sz="3600">
              <a:solidFill>
                <a:schemeClr val="lt2"/>
              </a:solidFill>
              <a:highlight>
                <a:srgbClr val="000000"/>
              </a:highlight>
              <a:latin typeface="Times New Roman"/>
              <a:ea typeface="Times New Roman"/>
              <a:cs typeface="Times New Roman"/>
              <a:sym typeface="Times New Roman"/>
            </a:endParaRPr>
          </a:p>
          <a:p>
            <a:pPr indent="0" lvl="0" marL="457200" marR="0" rtl="0" algn="l">
              <a:lnSpc>
                <a:spcPct val="120000"/>
              </a:lnSpc>
              <a:spcBef>
                <a:spcPts val="0"/>
              </a:spcBef>
              <a:spcAft>
                <a:spcPts val="0"/>
              </a:spcAft>
              <a:buNone/>
            </a:pPr>
            <a:r>
              <a:rPr lang="en-US" sz="3600">
                <a:solidFill>
                  <a:schemeClr val="lt2"/>
                </a:solidFill>
                <a:highlight>
                  <a:srgbClr val="000000"/>
                </a:highlight>
              </a:rPr>
              <a:t>·</a:t>
            </a:r>
            <a:r>
              <a:rPr lang="en-US" sz="3600">
                <a:solidFill>
                  <a:schemeClr val="lt2"/>
                </a:solidFill>
                <a:highlight>
                  <a:srgbClr val="000000"/>
                </a:highlight>
                <a:latin typeface="Times New Roman"/>
                <a:ea typeface="Times New Roman"/>
                <a:cs typeface="Times New Roman"/>
                <a:sym typeface="Times New Roman"/>
              </a:rPr>
              <a:t>      The recommended locations are further fed into Foursquare API calls to determine various venues in proximity to them. All reported venues are then tabulated and presented to the user.</a:t>
            </a:r>
            <a:endParaRPr sz="3600">
              <a:solidFill>
                <a:schemeClr val="lt2"/>
              </a:solidFill>
              <a:highlight>
                <a:srgbClr val="000000"/>
              </a:highlight>
              <a:latin typeface="Times New Roman"/>
              <a:ea typeface="Times New Roman"/>
              <a:cs typeface="Times New Roman"/>
              <a:sym typeface="Times New Roman"/>
            </a:endParaRPr>
          </a:p>
          <a:p>
            <a:pPr indent="0" lvl="0" marL="457200" marR="0" rtl="0" algn="l">
              <a:lnSpc>
                <a:spcPct val="120000"/>
              </a:lnSpc>
              <a:spcBef>
                <a:spcPts val="0"/>
              </a:spcBef>
              <a:spcAft>
                <a:spcPts val="0"/>
              </a:spcAft>
              <a:buNone/>
            </a:pPr>
            <a:r>
              <a:rPr lang="en-US" sz="3600">
                <a:solidFill>
                  <a:schemeClr val="lt2"/>
                </a:solidFill>
                <a:highlight>
                  <a:srgbClr val="000000"/>
                </a:highlight>
              </a:rPr>
              <a:t>·</a:t>
            </a:r>
            <a:r>
              <a:rPr lang="en-US" sz="3600">
                <a:solidFill>
                  <a:schemeClr val="lt2"/>
                </a:solidFill>
                <a:highlight>
                  <a:srgbClr val="000000"/>
                </a:highlight>
                <a:latin typeface="Times New Roman"/>
                <a:ea typeface="Times New Roman"/>
                <a:cs typeface="Times New Roman"/>
                <a:sym typeface="Times New Roman"/>
              </a:rPr>
              <a:t>      Important facilities like Hospitals, Grocery stores, Elementary schools, High Schools are searched in vicinity of each location and then reported in a tabular form to the user. </a:t>
            </a:r>
            <a:endParaRPr sz="3600">
              <a:solidFill>
                <a:schemeClr val="lt2"/>
              </a:solidFill>
              <a:highlight>
                <a:srgbClr val="000000"/>
              </a:highlight>
              <a:latin typeface="Times New Roman"/>
              <a:ea typeface="Times New Roman"/>
              <a:cs typeface="Times New Roman"/>
              <a:sym typeface="Times New Roman"/>
            </a:endParaRPr>
          </a:p>
          <a:p>
            <a:pPr indent="0" lvl="0" marL="457200" marR="0" rtl="0" algn="l">
              <a:lnSpc>
                <a:spcPct val="120000"/>
              </a:lnSpc>
              <a:spcBef>
                <a:spcPts val="0"/>
              </a:spcBef>
              <a:spcAft>
                <a:spcPts val="0"/>
              </a:spcAft>
              <a:buNone/>
            </a:pPr>
            <a:r>
              <a:t/>
            </a:r>
            <a:endParaRPr b="1" sz="3600">
              <a:solidFill>
                <a:schemeClr val="lt2"/>
              </a:solidFill>
              <a:highlight>
                <a:srgbClr val="000000"/>
              </a:highlight>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9"/>
          <p:cNvSpPr txBox="1"/>
          <p:nvPr/>
        </p:nvSpPr>
        <p:spPr>
          <a:xfrm>
            <a:off x="10236816" y="2615982"/>
            <a:ext cx="5861758" cy="1664494"/>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None/>
            </a:pPr>
            <a:r>
              <a:t/>
            </a:r>
            <a:endParaRPr/>
          </a:p>
        </p:txBody>
      </p:sp>
      <p:sp>
        <p:nvSpPr>
          <p:cNvPr id="128" name="Google Shape;128;p19"/>
          <p:cNvSpPr txBox="1"/>
          <p:nvPr/>
        </p:nvSpPr>
        <p:spPr>
          <a:xfrm>
            <a:off x="206775" y="232625"/>
            <a:ext cx="17963400" cy="97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latin typeface="Times New Roman"/>
                <a:ea typeface="Times New Roman"/>
                <a:cs typeface="Times New Roman"/>
                <a:sym typeface="Times New Roman"/>
              </a:rPr>
              <a:t> </a:t>
            </a:r>
            <a:r>
              <a:rPr b="1" lang="en-US" sz="4800">
                <a:solidFill>
                  <a:schemeClr val="dk1"/>
                </a:solidFill>
                <a:latin typeface="Times New Roman"/>
                <a:ea typeface="Times New Roman"/>
                <a:cs typeface="Times New Roman"/>
                <a:sym typeface="Times New Roman"/>
              </a:rPr>
              <a:t>Results: </a:t>
            </a:r>
            <a:endParaRPr b="1" sz="4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3600">
                <a:solidFill>
                  <a:schemeClr val="dk1"/>
                </a:solidFill>
                <a:latin typeface="Times New Roman"/>
                <a:ea typeface="Times New Roman"/>
                <a:cs typeface="Times New Roman"/>
                <a:sym typeface="Times New Roman"/>
              </a:rPr>
              <a:t>A list of such locations is presented to the user with location coordinates and most recent average prices:</a:t>
            </a:r>
            <a:endParaRPr sz="3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600">
              <a:latin typeface="Calibri"/>
              <a:ea typeface="Calibri"/>
              <a:cs typeface="Calibri"/>
              <a:sym typeface="Calibri"/>
            </a:endParaRPr>
          </a:p>
        </p:txBody>
      </p:sp>
      <p:pic>
        <p:nvPicPr>
          <p:cNvPr id="129" name="Google Shape;129;p19"/>
          <p:cNvPicPr preferRelativeResize="0"/>
          <p:nvPr/>
        </p:nvPicPr>
        <p:blipFill>
          <a:blip r:embed="rId3">
            <a:alphaModFix/>
          </a:blip>
          <a:stretch>
            <a:fillRect/>
          </a:stretch>
        </p:blipFill>
        <p:spPr>
          <a:xfrm>
            <a:off x="3024050" y="2281550"/>
            <a:ext cx="11737149" cy="7721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33" name="Shape 133"/>
        <p:cNvGrpSpPr/>
        <p:nvPr/>
      </p:nvGrpSpPr>
      <p:grpSpPr>
        <a:xfrm>
          <a:off x="0" y="0"/>
          <a:ext cx="0" cy="0"/>
          <a:chOff x="0" y="0"/>
          <a:chExt cx="0" cy="0"/>
        </a:xfrm>
      </p:grpSpPr>
      <p:pic>
        <p:nvPicPr>
          <p:cNvPr id="134" name="Google Shape;134;p20"/>
          <p:cNvPicPr preferRelativeResize="0"/>
          <p:nvPr/>
        </p:nvPicPr>
        <p:blipFill rotWithShape="1">
          <a:blip r:embed="rId3">
            <a:alphaModFix amt="30000"/>
          </a:blip>
          <a:srcRect b="0" l="38660" r="17301" t="0"/>
          <a:stretch/>
        </p:blipFill>
        <p:spPr>
          <a:xfrm>
            <a:off x="10142300" y="-266964"/>
            <a:ext cx="8145700" cy="10820927"/>
          </a:xfrm>
          <a:prstGeom prst="rect">
            <a:avLst/>
          </a:prstGeom>
          <a:noFill/>
          <a:ln>
            <a:noFill/>
          </a:ln>
        </p:spPr>
      </p:pic>
      <p:grpSp>
        <p:nvGrpSpPr>
          <p:cNvPr id="135" name="Google Shape;135;p20"/>
          <p:cNvGrpSpPr/>
          <p:nvPr/>
        </p:nvGrpSpPr>
        <p:grpSpPr>
          <a:xfrm>
            <a:off x="11394379" y="2654584"/>
            <a:ext cx="5641543" cy="4977832"/>
            <a:chOff x="0" y="0"/>
            <a:chExt cx="7522057" cy="6637109"/>
          </a:xfrm>
        </p:grpSpPr>
        <p:sp>
          <p:nvSpPr>
            <p:cNvPr id="136" name="Google Shape;136;p20"/>
            <p:cNvSpPr/>
            <p:nvPr/>
          </p:nvSpPr>
          <p:spPr>
            <a:xfrm>
              <a:off x="0" y="0"/>
              <a:ext cx="3484482" cy="304200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20"/>
            <p:cNvPicPr preferRelativeResize="0"/>
            <p:nvPr/>
          </p:nvPicPr>
          <p:blipFill rotWithShape="1">
            <a:blip r:embed="rId4">
              <a:alphaModFix/>
            </a:blip>
            <a:srcRect b="0" l="0" r="0" t="0"/>
            <a:stretch/>
          </p:blipFill>
          <p:spPr>
            <a:xfrm>
              <a:off x="691366" y="470129"/>
              <a:ext cx="2101751" cy="2101751"/>
            </a:xfrm>
            <a:prstGeom prst="rect">
              <a:avLst/>
            </a:prstGeom>
            <a:noFill/>
            <a:ln>
              <a:noFill/>
            </a:ln>
          </p:spPr>
        </p:pic>
        <p:sp>
          <p:nvSpPr>
            <p:cNvPr id="138" name="Google Shape;138;p20"/>
            <p:cNvSpPr/>
            <p:nvPr/>
          </p:nvSpPr>
          <p:spPr>
            <a:xfrm>
              <a:off x="0" y="3595101"/>
              <a:ext cx="3484482" cy="304200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a:off x="4037575" y="0"/>
              <a:ext cx="3484482" cy="304200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4037575" y="3595101"/>
              <a:ext cx="3484482" cy="304200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20"/>
            <p:cNvPicPr preferRelativeResize="0"/>
            <p:nvPr/>
          </p:nvPicPr>
          <p:blipFill rotWithShape="1">
            <a:blip r:embed="rId5">
              <a:alphaModFix/>
            </a:blip>
            <a:srcRect b="0" l="0" r="0" t="0"/>
            <a:stretch/>
          </p:blipFill>
          <p:spPr>
            <a:xfrm>
              <a:off x="774329" y="4148193"/>
              <a:ext cx="1935823" cy="1935823"/>
            </a:xfrm>
            <a:prstGeom prst="rect">
              <a:avLst/>
            </a:prstGeom>
            <a:noFill/>
            <a:ln>
              <a:noFill/>
            </a:ln>
          </p:spPr>
        </p:pic>
        <p:pic>
          <p:nvPicPr>
            <p:cNvPr id="142" name="Google Shape;142;p20"/>
            <p:cNvPicPr preferRelativeResize="0"/>
            <p:nvPr/>
          </p:nvPicPr>
          <p:blipFill rotWithShape="1">
            <a:blip r:embed="rId6">
              <a:alphaModFix/>
            </a:blip>
            <a:srcRect b="0" l="0" r="0" t="0"/>
            <a:stretch/>
          </p:blipFill>
          <p:spPr>
            <a:xfrm>
              <a:off x="4825731" y="663711"/>
              <a:ext cx="1908169" cy="1908169"/>
            </a:xfrm>
            <a:prstGeom prst="rect">
              <a:avLst/>
            </a:prstGeom>
            <a:noFill/>
            <a:ln>
              <a:noFill/>
            </a:ln>
          </p:spPr>
        </p:pic>
        <p:pic>
          <p:nvPicPr>
            <p:cNvPr id="143" name="Google Shape;143;p20"/>
            <p:cNvPicPr preferRelativeResize="0"/>
            <p:nvPr/>
          </p:nvPicPr>
          <p:blipFill rotWithShape="1">
            <a:blip r:embed="rId7">
              <a:alphaModFix/>
            </a:blip>
            <a:srcRect b="0" l="0" r="0" t="0"/>
            <a:stretch/>
          </p:blipFill>
          <p:spPr>
            <a:xfrm>
              <a:off x="4757682" y="4400611"/>
              <a:ext cx="2044268" cy="1430987"/>
            </a:xfrm>
            <a:prstGeom prst="rect">
              <a:avLst/>
            </a:prstGeom>
            <a:noFill/>
            <a:ln>
              <a:noFill/>
            </a:ln>
          </p:spPr>
        </p:pic>
      </p:grpSp>
      <p:sp>
        <p:nvSpPr>
          <p:cNvPr id="144" name="Google Shape;144;p20"/>
          <p:cNvSpPr txBox="1"/>
          <p:nvPr/>
        </p:nvSpPr>
        <p:spPr>
          <a:xfrm>
            <a:off x="310150" y="180925"/>
            <a:ext cx="17756700" cy="99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800">
                <a:solidFill>
                  <a:schemeClr val="lt2"/>
                </a:solidFill>
                <a:latin typeface="Times New Roman"/>
                <a:ea typeface="Times New Roman"/>
                <a:cs typeface="Times New Roman"/>
                <a:sym typeface="Times New Roman"/>
              </a:rPr>
              <a:t>These recommended street names are plotted on the map of London with the average market prices:</a:t>
            </a:r>
            <a:endParaRPr sz="4800">
              <a:solidFill>
                <a:schemeClr val="lt2"/>
              </a:solidFill>
              <a:latin typeface="Calibri"/>
              <a:ea typeface="Calibri"/>
              <a:cs typeface="Calibri"/>
              <a:sym typeface="Calibri"/>
            </a:endParaRPr>
          </a:p>
        </p:txBody>
      </p:sp>
      <p:pic>
        <p:nvPicPr>
          <p:cNvPr id="145" name="Google Shape;145;p20"/>
          <p:cNvPicPr preferRelativeResize="0"/>
          <p:nvPr/>
        </p:nvPicPr>
        <p:blipFill>
          <a:blip r:embed="rId8">
            <a:alphaModFix/>
          </a:blip>
          <a:stretch>
            <a:fillRect/>
          </a:stretch>
        </p:blipFill>
        <p:spPr>
          <a:xfrm>
            <a:off x="181500" y="2067750"/>
            <a:ext cx="10751675" cy="7714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49" name="Shape 149"/>
        <p:cNvGrpSpPr/>
        <p:nvPr/>
      </p:nvGrpSpPr>
      <p:grpSpPr>
        <a:xfrm>
          <a:off x="0" y="0"/>
          <a:ext cx="0" cy="0"/>
          <a:chOff x="0" y="0"/>
          <a:chExt cx="0" cy="0"/>
        </a:xfrm>
      </p:grpSpPr>
      <p:sp>
        <p:nvSpPr>
          <p:cNvPr id="150" name="Google Shape;150;p21"/>
          <p:cNvSpPr txBox="1"/>
          <p:nvPr/>
        </p:nvSpPr>
        <p:spPr>
          <a:xfrm>
            <a:off x="310150" y="258475"/>
            <a:ext cx="17782500" cy="982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lang="en-US" sz="4800">
                <a:solidFill>
                  <a:schemeClr val="lt1"/>
                </a:solidFill>
                <a:latin typeface="Times New Roman"/>
                <a:ea typeface="Times New Roman"/>
                <a:cs typeface="Times New Roman"/>
                <a:sym typeface="Times New Roman"/>
              </a:rPr>
              <a:t>Discussion:</a:t>
            </a:r>
            <a:endParaRPr b="1" sz="4800">
              <a:solidFill>
                <a:schemeClr val="lt1"/>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Clr>
                <a:schemeClr val="dk1"/>
              </a:buClr>
              <a:buSzPts val="1100"/>
              <a:buFont typeface="Arial"/>
              <a:buNone/>
            </a:pPr>
            <a:r>
              <a:rPr lang="en-US" sz="4800">
                <a:solidFill>
                  <a:schemeClr val="lt1"/>
                </a:solidFill>
                <a:latin typeface="Times New Roman"/>
                <a:ea typeface="Times New Roman"/>
                <a:cs typeface="Times New Roman"/>
                <a:sym typeface="Times New Roman"/>
              </a:rPr>
              <a:t> </a:t>
            </a:r>
            <a:r>
              <a:rPr lang="en-US" sz="3600">
                <a:solidFill>
                  <a:schemeClr val="lt1"/>
                </a:solidFill>
                <a:latin typeface="Times New Roman"/>
                <a:ea typeface="Times New Roman"/>
                <a:cs typeface="Times New Roman"/>
                <a:sym typeface="Times New Roman"/>
              </a:rPr>
              <a:t>Based upon the findings in the results section, the user can take a conscious decision about choosing a street/ location based upon his/ her requirements.</a:t>
            </a:r>
            <a:endParaRPr sz="3600">
              <a:solidFill>
                <a:schemeClr val="lt1"/>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Clr>
                <a:schemeClr val="dk1"/>
              </a:buClr>
              <a:buSzPts val="1100"/>
              <a:buFont typeface="Arial"/>
              <a:buNone/>
            </a:pPr>
            <a:r>
              <a:rPr lang="en-US" sz="3600">
                <a:solidFill>
                  <a:schemeClr val="lt1"/>
                </a:solidFill>
                <a:latin typeface="Times New Roman"/>
                <a:ea typeface="Times New Roman"/>
                <a:cs typeface="Times New Roman"/>
                <a:sym typeface="Times New Roman"/>
              </a:rPr>
              <a:t>The results section enlists 39 places where a prospective client can buy a property based upon his needs and choices. Such choices would be affected by the venues and facilities which are close to the property which match against his familial needs.</a:t>
            </a:r>
            <a:endParaRPr sz="3600">
              <a:solidFill>
                <a:schemeClr val="lt1"/>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Clr>
                <a:schemeClr val="dk1"/>
              </a:buClr>
              <a:buSzPts val="1100"/>
              <a:buFont typeface="Arial"/>
              <a:buNone/>
            </a:pPr>
            <a:r>
              <a:rPr lang="en-US" sz="3600">
                <a:solidFill>
                  <a:schemeClr val="lt1"/>
                </a:solidFill>
                <a:latin typeface="Times New Roman"/>
                <a:ea typeface="Times New Roman"/>
                <a:cs typeface="Times New Roman"/>
                <a:sym typeface="Times New Roman"/>
              </a:rPr>
              <a:t>Few possible cases are:</a:t>
            </a:r>
            <a:endParaRPr sz="3600">
              <a:solidFill>
                <a:schemeClr val="lt1"/>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Clr>
                <a:schemeClr val="dk1"/>
              </a:buClr>
              <a:buSzPts val="1100"/>
              <a:buFont typeface="Arial"/>
              <a:buNone/>
            </a:pPr>
            <a:r>
              <a:rPr lang="en-US" sz="3600">
                <a:solidFill>
                  <a:schemeClr val="lt1"/>
                </a:solidFill>
                <a:latin typeface="Times New Roman"/>
                <a:ea typeface="Times New Roman"/>
                <a:cs typeface="Times New Roman"/>
                <a:sym typeface="Times New Roman"/>
              </a:rPr>
              <a:t>·      A prospective client with elders in the family would be inclined to choose a location where hospitals and grocery stores are located in close proximity.</a:t>
            </a:r>
            <a:endParaRPr sz="3600">
              <a:solidFill>
                <a:schemeClr val="lt1"/>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Clr>
                <a:schemeClr val="dk1"/>
              </a:buClr>
              <a:buSzPts val="1100"/>
              <a:buFont typeface="Arial"/>
              <a:buNone/>
            </a:pPr>
            <a:r>
              <a:rPr lang="en-US" sz="3600">
                <a:solidFill>
                  <a:schemeClr val="lt1"/>
                </a:solidFill>
                <a:latin typeface="Times New Roman"/>
                <a:ea typeface="Times New Roman"/>
                <a:cs typeface="Times New Roman"/>
                <a:sym typeface="Times New Roman"/>
              </a:rPr>
              <a:t>·      A prospective client with kids in the family would choose a location where elementary and high schools are close-by. He would also like to choose a place with parks and other venues to accommodate his family are in the close vicinity.</a:t>
            </a:r>
            <a:endParaRPr sz="3600">
              <a:solidFill>
                <a:schemeClr val="lt1"/>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Clr>
                <a:schemeClr val="dk1"/>
              </a:buClr>
              <a:buSzPts val="1100"/>
              <a:buFont typeface="Arial"/>
              <a:buNone/>
            </a:pPr>
            <a:r>
              <a:rPr lang="en-US" sz="3600">
                <a:solidFill>
                  <a:schemeClr val="lt1"/>
                </a:solidFill>
                <a:latin typeface="Times New Roman"/>
                <a:ea typeface="Times New Roman"/>
                <a:cs typeface="Times New Roman"/>
                <a:sym typeface="Times New Roman"/>
              </a:rPr>
              <a:t>·      A bachelor would be inclined to choose a property which has pubs, bars, entertainment places close to the property. </a:t>
            </a:r>
            <a:endParaRPr sz="3600">
              <a:solidFill>
                <a:schemeClr val="lt1"/>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None/>
            </a:pPr>
            <a:r>
              <a:t/>
            </a:r>
            <a:endParaRPr b="1" sz="3600">
              <a:solidFill>
                <a:schemeClr val="lt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